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ELEMENTOS A CONSIDERAR PARA LA REESTRUCTURACION DE </a:t>
            </a:r>
            <a:r>
              <a:rPr lang="es-MX" dirty="0" smtClean="0"/>
              <a:t>educación secundaria.</a:t>
            </a:r>
            <a:endParaRPr lang="es-MX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Dr. Israel Antonio Gómez    </a:t>
            </a:r>
            <a:r>
              <a:rPr lang="es-MX" dirty="0"/>
              <a:t>M</a:t>
            </a:r>
            <a:r>
              <a:rPr lang="es-MX" dirty="0" smtClean="0"/>
              <a:t>olina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8106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760021"/>
            <a:ext cx="9720073" cy="5549339"/>
          </a:xfrm>
        </p:spPr>
        <p:txBody>
          <a:bodyPr/>
          <a:lstStyle/>
          <a:p>
            <a:pPr algn="just"/>
            <a:r>
              <a:rPr lang="es-MX" sz="4000" dirty="0"/>
              <a:t>Con el propósito de homogenizar los criterios para reestructurar los programas </a:t>
            </a:r>
            <a:r>
              <a:rPr lang="es-MX" sz="4000" dirty="0" smtClean="0"/>
              <a:t>educativos de educación básica que </a:t>
            </a:r>
            <a:r>
              <a:rPr lang="es-MX" sz="4000" dirty="0"/>
              <a:t>se encuentran en operación en </a:t>
            </a:r>
            <a:r>
              <a:rPr lang="es-MX" sz="4000" dirty="0" smtClean="0"/>
              <a:t>secundarias técnicas en el estado de Chiapas se </a:t>
            </a:r>
            <a:r>
              <a:rPr lang="es-MX" sz="4000" dirty="0"/>
              <a:t>elaboró esta guía la </a:t>
            </a:r>
            <a:r>
              <a:rPr lang="es-MX" sz="4000" dirty="0" smtClean="0"/>
              <a:t>cual contiene </a:t>
            </a:r>
            <a:r>
              <a:rPr lang="es-MX" sz="4000" dirty="0"/>
              <a:t>los lineamientos generales que se deberán observar para </a:t>
            </a:r>
            <a:r>
              <a:rPr lang="es-MX" sz="4000" dirty="0" smtClean="0"/>
              <a:t>presentar los resultados en los foros educativos convocados por la CENTE.</a:t>
            </a:r>
            <a:endParaRPr lang="es-MX" sz="4000" dirty="0"/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1797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1140031"/>
            <a:ext cx="9720073" cy="5169329"/>
          </a:xfrm>
        </p:spPr>
        <p:txBody>
          <a:bodyPr>
            <a:normAutofit/>
          </a:bodyPr>
          <a:lstStyle/>
          <a:p>
            <a:r>
              <a:rPr lang="es-MX" sz="4000" dirty="0"/>
              <a:t>La autoevaluación del programa deberá contener información de cuando menos </a:t>
            </a:r>
            <a:r>
              <a:rPr lang="es-MX" sz="4000" dirty="0" smtClean="0"/>
              <a:t>del 2011 al 2016. y </a:t>
            </a:r>
            <a:r>
              <a:rPr lang="es-MX" sz="4000" dirty="0"/>
              <a:t>Serán sujetos de evaluación los siguientes elementos:</a:t>
            </a:r>
          </a:p>
          <a:p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92163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6270" y="439387"/>
            <a:ext cx="10699668" cy="6163294"/>
          </a:xfrm>
        </p:spPr>
        <p:txBody>
          <a:bodyPr>
            <a:normAutofit/>
          </a:bodyPr>
          <a:lstStyle/>
          <a:p>
            <a:r>
              <a:rPr lang="es-MX" sz="2800" dirty="0"/>
              <a:t>1. Descripción del programa. </a:t>
            </a:r>
            <a:endParaRPr lang="es-MX" sz="2800" dirty="0" smtClean="0"/>
          </a:p>
          <a:p>
            <a:r>
              <a:rPr lang="es-MX" sz="2800" dirty="0" smtClean="0"/>
              <a:t>2</a:t>
            </a:r>
            <a:r>
              <a:rPr lang="es-MX" sz="2800" dirty="0"/>
              <a:t>. </a:t>
            </a:r>
            <a:r>
              <a:rPr lang="es-MX" sz="2800" dirty="0" smtClean="0"/>
              <a:t>Fundamentación </a:t>
            </a:r>
            <a:r>
              <a:rPr lang="es-MX" sz="2800" dirty="0" err="1" smtClean="0"/>
              <a:t>teorica</a:t>
            </a:r>
            <a:r>
              <a:rPr lang="es-MX" sz="2800" dirty="0" smtClean="0"/>
              <a:t> </a:t>
            </a:r>
            <a:r>
              <a:rPr lang="es-MX" sz="2800" dirty="0"/>
              <a:t>del programa. </a:t>
            </a:r>
            <a:endParaRPr lang="es-MX" sz="2800" dirty="0" smtClean="0"/>
          </a:p>
          <a:p>
            <a:r>
              <a:rPr lang="es-MX" sz="2800" dirty="0" smtClean="0"/>
              <a:t>2.1</a:t>
            </a:r>
            <a:r>
              <a:rPr lang="es-MX" sz="2800" dirty="0"/>
              <a:t>. Pertinencia social. </a:t>
            </a:r>
            <a:endParaRPr lang="es-MX" sz="2800" dirty="0" smtClean="0"/>
          </a:p>
          <a:p>
            <a:r>
              <a:rPr lang="es-MX" sz="2800" dirty="0" smtClean="0"/>
              <a:t>2.1.1</a:t>
            </a:r>
            <a:r>
              <a:rPr lang="es-MX" sz="2800" dirty="0"/>
              <a:t>. </a:t>
            </a:r>
            <a:r>
              <a:rPr lang="es-MX" sz="2800" dirty="0" smtClean="0"/>
              <a:t>Sector </a:t>
            </a:r>
            <a:r>
              <a:rPr lang="es-MX" sz="2800" dirty="0"/>
              <a:t>social. </a:t>
            </a:r>
            <a:endParaRPr lang="es-MX" sz="2800" dirty="0" smtClean="0"/>
          </a:p>
          <a:p>
            <a:r>
              <a:rPr lang="es-MX" sz="2800" dirty="0" smtClean="0"/>
              <a:t>2.2</a:t>
            </a:r>
            <a:r>
              <a:rPr lang="es-MX" sz="2800" dirty="0"/>
              <a:t>. Pertinencia académica</a:t>
            </a:r>
            <a:r>
              <a:rPr lang="es-MX" sz="2800" dirty="0" smtClean="0"/>
              <a:t>.</a:t>
            </a:r>
          </a:p>
          <a:p>
            <a:r>
              <a:rPr lang="es-MX" sz="2800" dirty="0" smtClean="0"/>
              <a:t> </a:t>
            </a:r>
            <a:r>
              <a:rPr lang="es-MX" sz="2800" dirty="0"/>
              <a:t>2.2.1. Marco científico técnico. </a:t>
            </a:r>
            <a:endParaRPr lang="es-MX" sz="2800" dirty="0" smtClean="0"/>
          </a:p>
          <a:p>
            <a:r>
              <a:rPr lang="es-MX" sz="2800" dirty="0" smtClean="0"/>
              <a:t>2.2.2</a:t>
            </a:r>
            <a:r>
              <a:rPr lang="es-MX" sz="2800" dirty="0"/>
              <a:t>. Demanda real. (estudio actualizado) Actualizar el estudio para determinar las áreas y sectores </a:t>
            </a:r>
            <a:r>
              <a:rPr lang="es-MX" sz="2800" dirty="0" smtClean="0"/>
              <a:t>del desenvolvimiento de los egresados en el nivel medio superior así como su desenvolvimiento en el contexto social en que se desenvuelven. </a:t>
            </a:r>
          </a:p>
          <a:p>
            <a:r>
              <a:rPr lang="es-MX" sz="2800" dirty="0" smtClean="0"/>
              <a:t>2.3</a:t>
            </a:r>
            <a:r>
              <a:rPr lang="es-MX" sz="2800" dirty="0"/>
              <a:t>. Demanda </a:t>
            </a:r>
            <a:r>
              <a:rPr lang="es-MX" sz="2800" dirty="0" smtClean="0"/>
              <a:t>potencial ( estudio de la demanda del servicio de secundarias técnicas en relación a otras ofertas educativas)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8289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60022" y="320633"/>
            <a:ext cx="10545288" cy="6305797"/>
          </a:xfrm>
        </p:spPr>
        <p:txBody>
          <a:bodyPr>
            <a:normAutofit/>
          </a:bodyPr>
          <a:lstStyle/>
          <a:p>
            <a:r>
              <a:rPr lang="es-MX" sz="3200" dirty="0"/>
              <a:t>3. Justificación. </a:t>
            </a:r>
            <a:endParaRPr lang="es-MX" sz="3200" dirty="0" smtClean="0"/>
          </a:p>
          <a:p>
            <a:r>
              <a:rPr lang="es-MX" sz="3200" dirty="0" smtClean="0"/>
              <a:t>4</a:t>
            </a:r>
            <a:r>
              <a:rPr lang="es-MX" sz="3200" dirty="0"/>
              <a:t>. Estudio de congruencia interna del programa, incluye el análisis de la congruencia entre los objetivos curriculares, las áreas del conocimiento y el perfil de egreso además de la vigencia y contenido de las </a:t>
            </a:r>
            <a:r>
              <a:rPr lang="es-MX" sz="3200" dirty="0" smtClean="0"/>
              <a:t>materias, y su operatividad en el contexto social en que se aplica. </a:t>
            </a:r>
          </a:p>
          <a:p>
            <a:r>
              <a:rPr lang="es-MX" sz="3200" dirty="0" smtClean="0"/>
              <a:t> </a:t>
            </a:r>
            <a:r>
              <a:rPr lang="es-MX" sz="3200" dirty="0"/>
              <a:t>5. Análisis del seguimiento de egresados. Para </a:t>
            </a:r>
            <a:r>
              <a:rPr lang="es-MX" sz="3200" dirty="0" smtClean="0"/>
              <a:t>conocer, las </a:t>
            </a:r>
            <a:r>
              <a:rPr lang="es-MX" sz="3200" dirty="0"/>
              <a:t>prácticas dominantes, emergentes y </a:t>
            </a:r>
            <a:r>
              <a:rPr lang="es-MX" sz="3200" dirty="0" smtClean="0"/>
              <a:t>decadentes de lo que han aprendido en la escuela. 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42054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1272" y="558139"/>
            <a:ext cx="10462162" cy="6175169"/>
          </a:xfrm>
        </p:spPr>
        <p:txBody>
          <a:bodyPr>
            <a:normAutofit fontScale="92500"/>
          </a:bodyPr>
          <a:lstStyle/>
          <a:p>
            <a:r>
              <a:rPr lang="es-MX" dirty="0"/>
              <a:t>6. Análisis de trayectorias escolares, </a:t>
            </a:r>
            <a:r>
              <a:rPr lang="es-MX" dirty="0" smtClean="0"/>
              <a:t>índice de eficiencia terminal, </a:t>
            </a:r>
            <a:r>
              <a:rPr lang="es-MX" dirty="0"/>
              <a:t>índice de egreso, </a:t>
            </a:r>
            <a:r>
              <a:rPr lang="es-MX" dirty="0" smtClean="0"/>
              <a:t>matricula actual, </a:t>
            </a:r>
            <a:r>
              <a:rPr lang="es-MX" dirty="0"/>
              <a:t>continuidad en la oferta del </a:t>
            </a:r>
            <a:r>
              <a:rPr lang="es-MX" dirty="0" smtClean="0"/>
              <a:t>programa en los grados del mismo nivel y en nivel medio superior..</a:t>
            </a:r>
          </a:p>
          <a:p>
            <a:r>
              <a:rPr lang="es-MX" dirty="0" smtClean="0"/>
              <a:t> </a:t>
            </a:r>
            <a:r>
              <a:rPr lang="es-MX" dirty="0"/>
              <a:t>7. Objetivos de la reestructuración</a:t>
            </a:r>
            <a:r>
              <a:rPr lang="es-MX" dirty="0" smtClean="0"/>
              <a:t>.</a:t>
            </a:r>
          </a:p>
          <a:p>
            <a:r>
              <a:rPr lang="es-MX" dirty="0" smtClean="0"/>
              <a:t>8</a:t>
            </a:r>
            <a:r>
              <a:rPr lang="es-MX" dirty="0"/>
              <a:t>. Objetivos del programa. </a:t>
            </a:r>
            <a:endParaRPr lang="es-MX" dirty="0" smtClean="0"/>
          </a:p>
          <a:p>
            <a:r>
              <a:rPr lang="es-MX" dirty="0" smtClean="0"/>
              <a:t>9</a:t>
            </a:r>
            <a:r>
              <a:rPr lang="es-MX" dirty="0"/>
              <a:t>. Logro de Metas y replanteo de otras</a:t>
            </a:r>
            <a:r>
              <a:rPr lang="es-MX" dirty="0" smtClean="0"/>
              <a:t>.</a:t>
            </a:r>
          </a:p>
          <a:p>
            <a:r>
              <a:rPr lang="es-MX" dirty="0" smtClean="0"/>
              <a:t>10</a:t>
            </a:r>
            <a:r>
              <a:rPr lang="es-MX" dirty="0"/>
              <a:t>. Perfil de ingreso. </a:t>
            </a:r>
            <a:endParaRPr lang="es-MX" dirty="0" smtClean="0"/>
          </a:p>
          <a:p>
            <a:r>
              <a:rPr lang="es-MX" dirty="0" smtClean="0"/>
              <a:t>11</a:t>
            </a:r>
            <a:r>
              <a:rPr lang="es-MX" dirty="0"/>
              <a:t>. Perfil de egreso. </a:t>
            </a:r>
            <a:endParaRPr lang="es-MX" dirty="0" smtClean="0"/>
          </a:p>
          <a:p>
            <a:r>
              <a:rPr lang="es-MX" dirty="0" smtClean="0"/>
              <a:t>12</a:t>
            </a:r>
            <a:r>
              <a:rPr lang="es-MX" dirty="0"/>
              <a:t>. </a:t>
            </a:r>
            <a:r>
              <a:rPr lang="es-MX" dirty="0" smtClean="0"/>
              <a:t>Plan de </a:t>
            </a:r>
            <a:r>
              <a:rPr lang="es-MX" dirty="0"/>
              <a:t>estudios (descripción de la evaluación) y de la revisión curricular. </a:t>
            </a:r>
            <a:endParaRPr lang="es-MX" dirty="0" smtClean="0"/>
          </a:p>
          <a:p>
            <a:r>
              <a:rPr lang="es-MX" dirty="0" smtClean="0"/>
              <a:t>13</a:t>
            </a:r>
            <a:r>
              <a:rPr lang="es-MX" dirty="0"/>
              <a:t>. Criterios de flexibilidad. </a:t>
            </a:r>
            <a:endParaRPr lang="es-MX" dirty="0" smtClean="0"/>
          </a:p>
          <a:p>
            <a:r>
              <a:rPr lang="es-MX" dirty="0" smtClean="0"/>
              <a:t>14</a:t>
            </a:r>
            <a:r>
              <a:rPr lang="es-MX" dirty="0"/>
              <a:t>. Sistema </a:t>
            </a:r>
            <a:r>
              <a:rPr lang="es-MX" dirty="0" smtClean="0"/>
              <a:t>tutorial. </a:t>
            </a:r>
          </a:p>
          <a:p>
            <a:r>
              <a:rPr lang="es-MX" dirty="0" smtClean="0"/>
              <a:t>15</a:t>
            </a:r>
            <a:r>
              <a:rPr lang="es-MX" dirty="0"/>
              <a:t>. Planta académica (grado de evolución). </a:t>
            </a:r>
            <a:endParaRPr lang="es-MX" dirty="0" smtClean="0"/>
          </a:p>
          <a:p>
            <a:r>
              <a:rPr lang="es-MX" dirty="0" smtClean="0"/>
              <a:t>16</a:t>
            </a:r>
            <a:r>
              <a:rPr lang="es-MX" dirty="0"/>
              <a:t>. Áreas y </a:t>
            </a:r>
            <a:r>
              <a:rPr lang="es-MX" dirty="0" smtClean="0"/>
              <a:t>líneas </a:t>
            </a:r>
            <a:r>
              <a:rPr lang="es-MX" dirty="0"/>
              <a:t>de investigación. </a:t>
            </a:r>
            <a:endParaRPr lang="es-MX" dirty="0" smtClean="0"/>
          </a:p>
          <a:p>
            <a:r>
              <a:rPr lang="es-MX" dirty="0" smtClean="0"/>
              <a:t> </a:t>
            </a:r>
            <a:r>
              <a:rPr lang="es-MX" dirty="0"/>
              <a:t>18. </a:t>
            </a:r>
            <a:r>
              <a:rPr lang="es-MX" dirty="0" smtClean="0"/>
              <a:t>Infraestructura</a:t>
            </a:r>
          </a:p>
          <a:p>
            <a:r>
              <a:rPr lang="es-MX" dirty="0" smtClean="0"/>
              <a:t> </a:t>
            </a:r>
            <a:r>
              <a:rPr lang="es-MX" dirty="0"/>
              <a:t>19. Evaluación</a:t>
            </a:r>
          </a:p>
        </p:txBody>
      </p:sp>
    </p:spTree>
    <p:extLst>
      <p:ext uri="{BB962C8B-B14F-4D97-AF65-F5344CB8AC3E}">
        <p14:creationId xmlns:p14="http://schemas.microsoft.com/office/powerpoint/2010/main" val="1150357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0814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</TotalTime>
  <Words>401</Words>
  <Application>Microsoft Office PowerPoint</Application>
  <PresentationFormat>Panorámica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Integral</vt:lpstr>
      <vt:lpstr>ELEMENTOS A CONSIDERAR PARA LA REESTRUCTURACION DE educación secundaria.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ELEMENTOS A CONSIDERAR PARA LA REESTRUCTURACION DE PROGRAMAS DE POSGRADO.</dc:title>
  <dc:creator>Israel Antonio Gomez</dc:creator>
  <cp:lastModifiedBy>Israel Antonio Gomez</cp:lastModifiedBy>
  <cp:revision>5</cp:revision>
  <dcterms:created xsi:type="dcterms:W3CDTF">2016-08-18T03:18:28Z</dcterms:created>
  <dcterms:modified xsi:type="dcterms:W3CDTF">2016-08-18T03:49:55Z</dcterms:modified>
</cp:coreProperties>
</file>